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custDataLst>
    <p:tags r:id="rId15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DDDBCF"/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7888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888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DBDBD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F2817"/>
              </a:solidFill>
              <a:prstDash val="solid"/>
              <a:miter lim="400000"/>
            </a:ln>
          </a:bottom>
          <a:insideH>
            <a:ln w="12700" cap="flat">
              <a:solidFill>
                <a:srgbClr val="8F281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8341D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solidFill>
                <a:srgbClr val="AC9C88"/>
              </a:solidFill>
              <a:prstDash val="solid"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5F5857"/>
              </a:solidFill>
              <a:prstDash val="solid"/>
              <a:miter lim="400000"/>
            </a:ln>
          </a:bottom>
          <a:insideH>
            <a:ln w="12700" cap="flat">
              <a:solidFill>
                <a:srgbClr val="97231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F5857"/>
              </a:solidFill>
              <a:prstDash val="solid"/>
              <a:miter lim="400000"/>
            </a:ln>
          </a:top>
          <a:bottom>
            <a:ln w="254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B1401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2912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AA2A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58585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6B5C3">
              <a:alpha val="14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9F9F9F"/>
              </a:solidFill>
              <a:prstDash val="solid"/>
              <a:miter lim="400000"/>
            </a:ln>
          </a:left>
          <a:right>
            <a:ln w="12700" cap="flat">
              <a:solidFill>
                <a:srgbClr val="9F9F9F"/>
              </a:solidFill>
              <a:prstDash val="solid"/>
              <a:miter lim="400000"/>
            </a:ln>
          </a:right>
          <a:top>
            <a:ln w="12700" cap="flat">
              <a:solidFill>
                <a:srgbClr val="9F9F9F"/>
              </a:solidFill>
              <a:prstDash val="solid"/>
              <a:miter lim="400000"/>
            </a:ln>
          </a:top>
          <a:bottom>
            <a:ln w="12700" cap="flat">
              <a:solidFill>
                <a:srgbClr val="9F9F9F"/>
              </a:solidFill>
              <a:prstDash val="solid"/>
              <a:miter lim="400000"/>
            </a:ln>
          </a:bottom>
          <a:insideH>
            <a:ln w="12700" cap="flat">
              <a:solidFill>
                <a:srgbClr val="9F9F9F"/>
              </a:solidFill>
              <a:prstDash val="solid"/>
              <a:miter lim="400000"/>
            </a:ln>
          </a:insideH>
          <a:insideV>
            <a:ln w="12700" cap="flat">
              <a:solidFill>
                <a:srgbClr val="9F9F9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38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ABABA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25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-558" y="-8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png>
</file>

<file path=ppt/media/image11.png>
</file>

<file path=ppt/media/image1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1" name="Shape 14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951653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2374900" y="2730500"/>
            <a:ext cx="19621500" cy="4216400"/>
          </a:xfrm>
          <a:prstGeom prst="rect">
            <a:avLst/>
          </a:prstGeom>
        </p:spPr>
        <p:txBody>
          <a:bodyPr anchor="b"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74900" y="7073900"/>
            <a:ext cx="19621500" cy="3073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1685" y="12708534"/>
            <a:ext cx="504445" cy="465532"/>
          </a:xfrm>
          <a:prstGeom prst="rect">
            <a:avLst/>
          </a:prstGeom>
        </p:spPr>
        <p:txBody>
          <a:bodyPr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850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700"/>
              </a:spcBef>
              <a:buClr>
                <a:srgbClr val="A29A85"/>
              </a:buClr>
              <a:buSzTx/>
              <a:buNone/>
              <a:defRPr sz="5000">
                <a:solidFill>
                  <a:srgbClr val="222222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20000"/>
              </a:lnSpc>
              <a:buSzTx/>
              <a:buNone/>
              <a:defRPr sz="5800" b="1" spc="-174"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530506816_2881x1921.jpg"/>
          <p:cNvSpPr>
            <a:spLocks noGrp="1"/>
          </p:cNvSpPr>
          <p:nvPr>
            <p:ph type="pic" idx="21"/>
          </p:nvPr>
        </p:nvSpPr>
        <p:spPr>
          <a:xfrm>
            <a:off x="0" y="-1524000"/>
            <a:ext cx="24390354" cy="1626305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-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- Alt 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Line Line" descr="Line Line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99589" y="11524798"/>
            <a:ext cx="6438417" cy="89804"/>
          </a:xfrm>
          <a:prstGeom prst="rect">
            <a:avLst/>
          </a:prstGeom>
        </p:spPr>
      </p:pic>
      <p:sp>
        <p:nvSpPr>
          <p:cNvPr id="22" name="530506816_2881x1921.jpg"/>
          <p:cNvSpPr>
            <a:spLocks noGrp="1"/>
          </p:cNvSpPr>
          <p:nvPr>
            <p:ph type="pic" idx="21"/>
          </p:nvPr>
        </p:nvSpPr>
        <p:spPr>
          <a:xfrm>
            <a:off x="609600" y="-2747120"/>
            <a:ext cx="23164800" cy="1544588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xfrm>
            <a:off x="1181100" y="9626600"/>
            <a:ext cx="22009100" cy="1714500"/>
          </a:xfrm>
          <a:prstGeom prst="rect">
            <a:avLst/>
          </a:prstGeom>
        </p:spPr>
        <p:txBody>
          <a:bodyPr anchor="b"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81100" y="11696700"/>
            <a:ext cx="220091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2374900" y="4940300"/>
            <a:ext cx="19621500" cy="3835400"/>
          </a:xfrm>
          <a:prstGeom prst="rect">
            <a:avLst/>
          </a:prstGeom>
        </p:spPr>
        <p:txBody>
          <a:bodyPr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Line Line" descr="Line Line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33788" y="7155998"/>
            <a:ext cx="8416268" cy="89804"/>
          </a:xfrm>
          <a:prstGeom prst="rect">
            <a:avLst/>
          </a:prstGeom>
        </p:spPr>
      </p:pic>
      <p:sp>
        <p:nvSpPr>
          <p:cNvPr id="42" name="Image"/>
          <p:cNvSpPr>
            <a:spLocks noGrp="1"/>
          </p:cNvSpPr>
          <p:nvPr>
            <p:ph type="pic" idx="21"/>
          </p:nvPr>
        </p:nvSpPr>
        <p:spPr>
          <a:xfrm>
            <a:off x="12230100" y="-990600"/>
            <a:ext cx="11303000" cy="1659402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1435100" y="1092200"/>
            <a:ext cx="10464800" cy="57658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556500"/>
            <a:ext cx="10464800" cy="509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Line Line" descr="Line Line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5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Line Line" descr="Line Line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idx="1"/>
          </p:nvPr>
        </p:nvSpPr>
        <p:spPr>
          <a:xfrm>
            <a:off x="2374900" y="4584700"/>
            <a:ext cx="196215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Line Line" descr="Line Line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75" name="Image"/>
          <p:cNvSpPr>
            <a:spLocks noGrp="1"/>
          </p:cNvSpPr>
          <p:nvPr>
            <p:ph type="pic" idx="21"/>
          </p:nvPr>
        </p:nvSpPr>
        <p:spPr>
          <a:xfrm>
            <a:off x="2388450" y="965200"/>
            <a:ext cx="9968392" cy="1463467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3500100" y="4699000"/>
            <a:ext cx="9055100" cy="7569200"/>
          </a:xfrm>
          <a:prstGeom prst="rect">
            <a:avLst/>
          </a:prstGeom>
        </p:spPr>
        <p:txBody>
          <a:bodyPr/>
          <a:lstStyle>
            <a:lvl1pPr marL="635000" indent="-635000">
              <a:spcBef>
                <a:spcPts val="4200"/>
              </a:spcBef>
              <a:buBlip>
                <a:blip r:embed="rId3"/>
              </a:buBlip>
              <a:defRPr sz="3600"/>
            </a:lvl1pPr>
            <a:lvl2pPr marL="1270000" indent="-635000">
              <a:spcBef>
                <a:spcPts val="4200"/>
              </a:spcBef>
              <a:buBlip>
                <a:blip r:embed="rId3"/>
              </a:buBlip>
              <a:defRPr sz="3600"/>
            </a:lvl2pPr>
            <a:lvl3pPr marL="1905000" indent="-635000">
              <a:spcBef>
                <a:spcPts val="4200"/>
              </a:spcBef>
              <a:buBlip>
                <a:blip r:embed="rId3"/>
              </a:buBlip>
              <a:defRPr sz="3600"/>
            </a:lvl3pPr>
            <a:lvl4pPr marL="2540000" indent="-635000">
              <a:spcBef>
                <a:spcPts val="4200"/>
              </a:spcBef>
              <a:buBlip>
                <a:blip r:embed="rId3"/>
              </a:buBlip>
              <a:defRPr sz="3600"/>
            </a:lvl4pPr>
            <a:lvl5pPr marL="3175000" indent="-635000">
              <a:spcBef>
                <a:spcPts val="4200"/>
              </a:spcBef>
              <a:buBlip>
                <a:blip r:embed="rId3"/>
              </a:buBlip>
              <a:defRPr sz="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>
            <a:spLocks noGrp="1"/>
          </p:cNvSpPr>
          <p:nvPr>
            <p:ph type="pic" sz="half" idx="21"/>
          </p:nvPr>
        </p:nvSpPr>
        <p:spPr>
          <a:xfrm>
            <a:off x="11442700" y="6108700"/>
            <a:ext cx="11978045" cy="80893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4" name="530506816_2881x1921.jpg"/>
          <p:cNvSpPr>
            <a:spLocks noGrp="1"/>
          </p:cNvSpPr>
          <p:nvPr>
            <p:ph type="pic" sz="half" idx="22"/>
          </p:nvPr>
        </p:nvSpPr>
        <p:spPr>
          <a:xfrm>
            <a:off x="12509500" y="215278"/>
            <a:ext cx="10744200" cy="716404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idx="23"/>
          </p:nvPr>
        </p:nvSpPr>
        <p:spPr>
          <a:xfrm>
            <a:off x="1066800" y="-1079500"/>
            <a:ext cx="10858500" cy="159414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20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אובייקט 4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34420572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2374900" y="1778000"/>
            <a:ext cx="19621500" cy="1014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21"/>
              </a:buBlip>
            </a:lvl1pPr>
            <a:lvl2pPr>
              <a:buBlip>
                <a:blip r:embed="rId21"/>
              </a:buBlip>
            </a:lvl2pPr>
            <a:lvl3pPr>
              <a:buBlip>
                <a:blip r:embed="rId21"/>
              </a:buBlip>
            </a:lvl3pPr>
            <a:lvl4pPr>
              <a:buBlip>
                <a:blip r:embed="rId21"/>
              </a:buBlip>
            </a:lvl4pPr>
            <a:lvl5pPr>
              <a:buBlip>
                <a:blip r:embed="rId21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387600" y="977900"/>
            <a:ext cx="19621500" cy="2679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27872" y="12674600"/>
            <a:ext cx="504445" cy="46553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1">
                <a:solidFill>
                  <a:srgbClr val="F1F1F1"/>
                </a:solidFill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9pPr>
    </p:titleStyle>
    <p:bodyStyle>
      <a:lvl1pPr marL="812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1pPr>
      <a:lvl2pPr marL="1625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2pPr>
      <a:lvl3pPr marL="2438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3pPr>
      <a:lvl4pPr marL="3251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4pPr>
      <a:lvl5pPr marL="40640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5pPr>
      <a:lvl6pPr marL="4876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6pPr>
      <a:lvl7pPr marL="5689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7pPr>
      <a:lvl8pPr marL="6502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8pPr>
      <a:lvl9pPr marL="7315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0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1.png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2.jpeg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4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ufersal…"/>
          <p:cNvSpPr txBox="1">
            <a:spLocks noGrp="1"/>
          </p:cNvSpPr>
          <p:nvPr>
            <p:ph type="ctrTitle"/>
          </p:nvPr>
        </p:nvSpPr>
        <p:spPr>
          <a:xfrm>
            <a:off x="2381250" y="2493532"/>
            <a:ext cx="19621501" cy="7756272"/>
          </a:xfrm>
          <a:prstGeom prst="rect">
            <a:avLst/>
          </a:prstGeom>
        </p:spPr>
        <p:txBody>
          <a:bodyPr/>
          <a:lstStyle/>
          <a:p>
            <a:pPr>
              <a:defRPr sz="9300" spc="-186"/>
            </a:pPr>
            <a:r>
              <a:t>Shufersal </a:t>
            </a:r>
          </a:p>
          <a:p>
            <a:pPr>
              <a:defRPr sz="9300" spc="-186"/>
            </a:pPr>
            <a:endParaRPr/>
          </a:p>
          <a:p>
            <a:r>
              <a:t>item substitute system for On-line sales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ast st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Last stage</a:t>
            </a:r>
          </a:p>
        </p:txBody>
      </p:sp>
      <p:sp>
        <p:nvSpPr>
          <p:cNvPr id="170" name="predictions - enrichment did not bring the expected value… 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r>
              <a:t>predictions - enrichment did not bring the expected value… ?</a:t>
            </a:r>
          </a:p>
          <a:p>
            <a:pPr>
              <a:buBlip>
                <a:blip r:embed="rId2"/>
              </a:buBlip>
            </a:pPr>
            <a:r>
              <a:t>Cans &amp; Detregents</a:t>
            </a:r>
          </a:p>
          <a:p>
            <a:pPr>
              <a:buBlip>
                <a:blip r:embed="rId2"/>
              </a:buBlip>
            </a:pPr>
            <a:r>
              <a:t>Predict proba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onclu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Conclusion</a:t>
            </a:r>
          </a:p>
        </p:txBody>
      </p:sp>
      <p:sp>
        <p:nvSpPr>
          <p:cNvPr id="173" name="Model is robust and vali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 is robust and valid</a:t>
            </a:r>
          </a:p>
          <a:p>
            <a:pPr>
              <a:buBlip>
                <a:blip r:embed="rId2"/>
              </a:buBlip>
            </a:pPr>
            <a:r>
              <a:t>models over different data,  random forest, predict acceptance, mechanism quality, new recommendation  based on predict probe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uture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Future options</a:t>
            </a:r>
          </a:p>
        </p:txBody>
      </p:sp>
      <p:sp>
        <p:nvSpPr>
          <p:cNvPr id="176" name="Model per division over all products tre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 per division over all products tree</a:t>
            </a:r>
          </a:p>
          <a:p>
            <a:pPr>
              <a:buBlip>
                <a:blip r:embed="rId2"/>
              </a:buBlip>
            </a:pPr>
            <a:r>
              <a:t>clustering</a:t>
            </a:r>
          </a:p>
          <a:p>
            <a:pPr>
              <a:buBlip>
                <a:blip r:embed="rId2"/>
              </a:buBlip>
            </a:pPr>
            <a:r>
              <a:t>personalization!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Agen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46" name="Business Issu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Business Issue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Target value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EDA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Data Preparation &amp; Data Manipulation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Models &amp; Scores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Last stage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Conclusion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Future options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302202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" name="Business Iss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6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rPr dirty="0"/>
              <a:t>Business Issue</a:t>
            </a:r>
          </a:p>
        </p:txBody>
      </p:sp>
      <p:sp>
        <p:nvSpPr>
          <p:cNvPr id="149" name="not having sub prod or having bad sub prod, cut sales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buBlip>
                <a:blip r:embed="rId6"/>
              </a:buBlip>
            </a:pPr>
            <a:r>
              <a:rPr lang="en-US" dirty="0" smtClean="0"/>
              <a:t>The online sales in </a:t>
            </a:r>
            <a:r>
              <a:rPr lang="en-US" dirty="0" err="1" smtClean="0"/>
              <a:t>Shufersal</a:t>
            </a:r>
            <a:r>
              <a:rPr lang="en-US" dirty="0" smtClean="0"/>
              <a:t>  is 22% of sales in 2021, and growth every month</a:t>
            </a:r>
            <a:endParaRPr lang="he-IL" dirty="0" smtClean="0"/>
          </a:p>
          <a:p>
            <a:r>
              <a:rPr lang="en-US" dirty="0"/>
              <a:t>Our data is  based  on the SMS system of substitute                    </a:t>
            </a:r>
            <a:r>
              <a:rPr lang="en-US" dirty="0" smtClean="0"/>
              <a:t>products, </a:t>
            </a:r>
            <a:r>
              <a:rPr lang="en-US" dirty="0"/>
              <a:t>and show if customer approved or denied                              the </a:t>
            </a:r>
            <a:r>
              <a:rPr lang="en-US" dirty="0" smtClean="0"/>
              <a:t>proposal substitute</a:t>
            </a:r>
            <a:endParaRPr lang="he-IL" dirty="0" smtClean="0"/>
          </a:p>
          <a:p>
            <a:pPr>
              <a:buBlip>
                <a:blip r:embed="rId6"/>
              </a:buBlip>
            </a:pPr>
            <a:r>
              <a:rPr dirty="0" smtClean="0"/>
              <a:t>not </a:t>
            </a:r>
            <a:r>
              <a:rPr dirty="0"/>
              <a:t>having sub prod or having bad sub prod, cut sales! </a:t>
            </a:r>
          </a:p>
          <a:p>
            <a:pPr>
              <a:buBlip>
                <a:blip r:embed="rId6"/>
              </a:buBlip>
            </a:pPr>
            <a:r>
              <a:rPr dirty="0"/>
              <a:t>Only one chance to win!</a:t>
            </a:r>
          </a:p>
          <a:p>
            <a:pPr>
              <a:buBlip>
                <a:blip r:embed="rId6"/>
              </a:buBlip>
            </a:pP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6696" y="5788370"/>
            <a:ext cx="4464496" cy="6700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575069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" name="Target val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6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rPr dirty="0"/>
              <a:t>Target </a:t>
            </a:r>
            <a:r>
              <a:rPr dirty="0" smtClean="0"/>
              <a:t>value</a:t>
            </a:r>
            <a:r>
              <a:rPr lang="en-US" dirty="0" smtClean="0"/>
              <a:t> and model process</a:t>
            </a:r>
            <a:endParaRPr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4187" y="4405313"/>
            <a:ext cx="7984157" cy="8530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E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EDA</a:t>
            </a:r>
          </a:p>
        </p:txBody>
      </p:sp>
      <p:sp>
        <p:nvSpPr>
          <p:cNvPr id="155" name="What data we go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What data we got</a:t>
            </a:r>
          </a:p>
          <a:p>
            <a:pPr>
              <a:buBlip>
                <a:blip r:embed="rId2"/>
              </a:buBlip>
            </a:pPr>
            <a:r>
              <a:t>The enrichment</a:t>
            </a:r>
          </a:p>
          <a:p>
            <a:pPr>
              <a:buBlip>
                <a:blip r:embed="rId2"/>
              </a:buBlip>
            </a:pPr>
            <a:r>
              <a:t>contains! Not personal, product based. </a:t>
            </a:r>
          </a:p>
          <a:p>
            <a:pPr>
              <a:buBlip>
                <a:blip r:embed="rId2"/>
              </a:buBlip>
            </a:pPr>
            <a:r>
              <a:t>Y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48316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7" name="Data Preparation &amp; Data Manipulation  — ita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6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rPr dirty="0"/>
              <a:t>Data Preparation &amp; Data Manipulation  </a:t>
            </a:r>
          </a:p>
        </p:txBody>
      </p:sp>
      <p:sp>
        <p:nvSpPr>
          <p:cNvPr id="158" name="Difffffff varying typ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>
              <a:buBlip>
                <a:blip r:embed="rId6"/>
              </a:buBlip>
            </a:pPr>
            <a:r>
              <a:rPr dirty="0" smtClean="0"/>
              <a:t>Diff</a:t>
            </a:r>
            <a:r>
              <a:rPr lang="he-IL" dirty="0" smtClean="0"/>
              <a:t> </a:t>
            </a:r>
            <a:r>
              <a:rPr dirty="0" smtClean="0"/>
              <a:t>varying types</a:t>
            </a:r>
            <a:r>
              <a:rPr lang="en-US" dirty="0" smtClean="0"/>
              <a:t>: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/>
              <a:t>absolute diff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/>
              <a:t>Ratio diff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/>
              <a:t>Relative diff</a:t>
            </a:r>
            <a:endParaRPr dirty="0"/>
          </a:p>
          <a:p>
            <a:pPr>
              <a:buBlip>
                <a:blip r:embed="rId6"/>
              </a:buBlip>
            </a:pPr>
            <a:r>
              <a:rPr dirty="0"/>
              <a:t>Dummies</a:t>
            </a:r>
          </a:p>
          <a:p>
            <a:pPr>
              <a:buBlip>
                <a:blip r:embed="rId6"/>
              </a:buBlip>
            </a:pPr>
            <a:r>
              <a:rPr dirty="0"/>
              <a:t>product statistics panel by price </a:t>
            </a:r>
          </a:p>
          <a:p>
            <a:pPr>
              <a:buBlip>
                <a:blip r:embed="rId6"/>
              </a:buBlip>
            </a:pPr>
            <a:r>
              <a:rPr dirty="0"/>
              <a:t>Date to period - holiday indication</a:t>
            </a:r>
          </a:p>
          <a:p>
            <a:pPr>
              <a:buBlip>
                <a:blip r:embed="rId6"/>
              </a:buBlip>
            </a:pPr>
            <a:r>
              <a:rPr dirty="0"/>
              <a:t>important info - Promoted products, ingredients</a:t>
            </a:r>
          </a:p>
        </p:txBody>
      </p:sp>
      <p:pic>
        <p:nvPicPr>
          <p:cNvPr id="4098" name="Picture 2" descr="Imag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6096" y="5633864"/>
            <a:ext cx="7704856" cy="5778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Models &amp; Scores </a:t>
            </a:r>
          </a:p>
        </p:txBody>
      </p:sp>
      <p:sp>
        <p:nvSpPr>
          <p:cNvPr id="161" name="8 Model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8 Models</a:t>
            </a:r>
          </a:p>
          <a:p>
            <a:pPr>
              <a:buBlip>
                <a:blip r:embed="rId2"/>
              </a:buBlip>
            </a:pPr>
            <a:r>
              <a:t>Overfit, validate and stabilize. List of models, table of scores. Ccp, grid .  What came up!? - feature importance / diff ? Feature importance….!  ROC AUC Voting, cross validation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Models &amp; Scores </a:t>
            </a:r>
          </a:p>
        </p:txBody>
      </p:sp>
      <p:sp>
        <p:nvSpPr>
          <p:cNvPr id="164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</p:spTree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6">
  <a:themeElements>
    <a:clrScheme name="New_Template6">
      <a:dk1>
        <a:srgbClr val="000000"/>
      </a:dk1>
      <a:lt1>
        <a:srgbClr val="EEEEEE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EEEEEE"/>
            </a:solidFill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6">
  <a:themeElements>
    <a:clrScheme name="New_Template6">
      <a:dk1>
        <a:srgbClr val="000000"/>
      </a:dk1>
      <a:lt1>
        <a:srgbClr val="FFFFFF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EEEEEE"/>
            </a:solidFill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245</Words>
  <Application>Microsoft Office PowerPoint</Application>
  <PresentationFormat>מותאם אישית</PresentationFormat>
  <Paragraphs>49</Paragraphs>
  <Slides>12</Slides>
  <Notes>0</Notes>
  <HiddenSlides>0</HiddenSlides>
  <MMClips>0</MMClips>
  <ScaleCrop>false</ScaleCrop>
  <HeadingPairs>
    <vt:vector size="6" baseType="variant">
      <vt:variant>
        <vt:lpstr>ערכת נושא</vt:lpstr>
      </vt:variant>
      <vt:variant>
        <vt:i4>1</vt:i4>
      </vt:variant>
      <vt:variant>
        <vt:lpstr>שרתי OLE מוטבעים</vt:lpstr>
      </vt:variant>
      <vt:variant>
        <vt:i4>1</vt:i4>
      </vt:variant>
      <vt:variant>
        <vt:lpstr>כותרות שקופיות</vt:lpstr>
      </vt:variant>
      <vt:variant>
        <vt:i4>12</vt:i4>
      </vt:variant>
    </vt:vector>
  </HeadingPairs>
  <TitlesOfParts>
    <vt:vector size="14" baseType="lpstr">
      <vt:lpstr>New_Template6</vt:lpstr>
      <vt:lpstr>think-cell Slide</vt:lpstr>
      <vt:lpstr>Shufersal   item substitute system for On-line sales</vt:lpstr>
      <vt:lpstr>Agenda</vt:lpstr>
      <vt:lpstr>Business Issue</vt:lpstr>
      <vt:lpstr>Target value and model process</vt:lpstr>
      <vt:lpstr>EDA</vt:lpstr>
      <vt:lpstr>Data Preparation &amp; Data Manipulation  </vt:lpstr>
      <vt:lpstr>Models &amp; Scores </vt:lpstr>
      <vt:lpstr>Models &amp; Scores </vt:lpstr>
      <vt:lpstr>Models &amp; Scores </vt:lpstr>
      <vt:lpstr>Last stage</vt:lpstr>
      <vt:lpstr>Conclusion</vt:lpstr>
      <vt:lpstr>Future options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Shufersal   item substitute system for On-line sales</dc:title>
  <dc:creator>Itay Bachtizan</dc:creator>
  <cp:lastModifiedBy>Itay Bachtizan</cp:lastModifiedBy>
  <cp:revision>4</cp:revision>
  <dcterms:modified xsi:type="dcterms:W3CDTF">2021-05-06T15:10:07Z</dcterms:modified>
</cp:coreProperties>
</file>